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media/image2.png" ContentType="image/png"/>
  <Override PartName="/ppt/media/image1.png" ContentType="image/png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1080000"/>
            <a:ext cx="9071640" cy="17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5860" spc="-1" strike="noStrike">
                <a:solidFill>
                  <a:srgbClr val="ffffff"/>
                </a:solidFill>
                <a:latin typeface="Arial"/>
              </a:rPr>
              <a:t>Click to edit the title text format</a:t>
            </a:r>
            <a:endParaRPr b="0" lang="en-US" sz="58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3168000"/>
            <a:ext cx="9071640" cy="3672000"/>
          </a:xfrm>
          <a:prstGeom prst="rect">
            <a:avLst/>
          </a:prstGeom>
        </p:spPr>
        <p:txBody>
          <a:bodyPr lIns="0" rIns="0" tIns="0" bIns="0">
            <a:normAutofit fontScale="66000"/>
          </a:bodyPr>
          <a:p>
            <a:pPr marL="432000" indent="-324000">
              <a:spcBef>
                <a:spcPts val="1888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Click to 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edit the 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outline 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text 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format</a:t>
            </a:r>
            <a:endParaRPr b="0" lang="en-US" sz="426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511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Second 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Outline 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Level</a:t>
            </a:r>
            <a:endParaRPr b="0" lang="en-US" sz="426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Third 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Outlin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e 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Level</a:t>
            </a:r>
            <a:endParaRPr b="0" lang="en-US" sz="426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75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Four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th 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Outli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ne 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Leve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l</a:t>
            </a:r>
            <a:endParaRPr b="0" lang="en-US" sz="426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37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Fif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th 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Ou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tlin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e 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Le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vel</a:t>
            </a:r>
            <a:endParaRPr b="0" lang="en-US" sz="426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37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S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i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x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t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h 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O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u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tl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i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n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e 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L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e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v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e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l</a:t>
            </a:r>
            <a:endParaRPr b="0" lang="en-US" sz="426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37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S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e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v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e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n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t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h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 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O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u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t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l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i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n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e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 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L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e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v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e</a:t>
            </a:r>
            <a:r>
              <a:rPr b="0" lang="en-US" sz="4260" spc="-1" strike="noStrike">
                <a:solidFill>
                  <a:srgbClr val="ffffff"/>
                </a:solidFill>
                <a:latin typeface="Arial"/>
              </a:rPr>
              <a:t>l</a:t>
            </a:r>
            <a:endParaRPr b="0" lang="en-US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6800"/>
            <a:ext cx="2348280" cy="52092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solidFill>
                  <a:srgbClr val="ffffff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6800"/>
            <a:ext cx="3195000" cy="52092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6800"/>
            <a:ext cx="2348280" cy="520920"/>
          </a:xfrm>
          <a:prstGeom prst="rect">
            <a:avLst/>
          </a:prstGeom>
        </p:spPr>
        <p:txBody>
          <a:bodyPr lIns="0" rIns="0" tIns="0" bIns="0"/>
          <a:p>
            <a:pPr algn="r"/>
            <a:fld id="{490B5F35-1FA2-46E4-8CAA-AED2FDB6BB2F}" type="slidenum">
              <a:rPr b="0" lang="en-US" sz="1400" spc="-1" strike="noStrike">
                <a:solidFill>
                  <a:srgbClr val="ffffff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ffffff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BCF13D30-A4BC-4499-B2AD-25DBA56BD6DB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504000" y="1080000"/>
            <a:ext cx="9071640" cy="1728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5860" spc="-1" strike="noStrike">
                <a:solidFill>
                  <a:srgbClr val="ffffff"/>
                </a:solidFill>
                <a:latin typeface="Arial"/>
              </a:rPr>
              <a:t>TIS181P ALGORITMA DAN PEMROGRAMAN</a:t>
            </a:r>
            <a:endParaRPr b="0" lang="en-US" sz="58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504000" y="3168000"/>
            <a:ext cx="9071640" cy="3672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4000" spc="-1" strike="noStrike">
                <a:solidFill>
                  <a:srgbClr val="ffffff"/>
                </a:solidFill>
                <a:latin typeface="Arial"/>
              </a:rPr>
              <a:t>Praktikum 7 - Fungsi</a:t>
            </a:r>
            <a:endParaRPr b="0" lang="en-US" sz="4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Contoh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504000" y="1769040"/>
            <a:ext cx="9071640" cy="5546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 fontScale="91000"/>
          </a:bodyPr>
          <a:p>
            <a:r>
              <a:rPr b="1" lang="en-US" sz="22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def luas_kotak(a,b):</a:t>
            </a:r>
            <a:br/>
            <a:r>
              <a:rPr b="1" lang="en-US" sz="22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    luas = a*b</a:t>
            </a:r>
            <a:br/>
            <a:r>
              <a:rPr b="1" lang="en-US" sz="22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    return luas</a:t>
            </a:r>
            <a:br/>
            <a:br/>
            <a:r>
              <a:rPr b="1" lang="en-US" sz="22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def keliling_kotak(a,b):</a:t>
            </a:r>
            <a:br/>
            <a:r>
              <a:rPr b="1" lang="en-US" sz="22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    keliling = 2 * (a + b)</a:t>
            </a:r>
            <a:br/>
            <a:r>
              <a:rPr b="1" lang="en-US" sz="22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    return keliling</a:t>
            </a:r>
            <a:br/>
            <a:br/>
            <a:r>
              <a:rPr b="1" lang="en-US" sz="22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def main():</a:t>
            </a:r>
            <a:br/>
            <a:r>
              <a:rPr b="1" lang="en-US" sz="22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    print("Program Kalkulator")</a:t>
            </a:r>
            <a:br/>
            <a:r>
              <a:rPr b="1" lang="en-US" sz="22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    a = 10</a:t>
            </a:r>
            <a:br/>
            <a:r>
              <a:rPr b="1" lang="en-US" sz="22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    b = 5</a:t>
            </a:r>
            <a:br/>
            <a:r>
              <a:rPr b="1" lang="en-US" sz="22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    luas = luas_kotak(a,b)</a:t>
            </a:r>
            <a:br/>
            <a:r>
              <a:rPr b="1" lang="en-US" sz="22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    keliling = keliling_kotak(a,b)</a:t>
            </a:r>
            <a:br/>
            <a:r>
              <a:rPr b="1" lang="en-US" sz="22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    print ("Luas : %d, Keliling : %d "%(luas,keliling))</a:t>
            </a:r>
            <a:br/>
            <a:r>
              <a:rPr b="1" lang="en-US" sz="22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    </a:t>
            </a:r>
            <a:br/>
            <a:r>
              <a:rPr b="1" lang="en-US" sz="22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main()</a:t>
            </a:r>
            <a:endParaRPr b="1" lang="en-US" sz="2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Fungsi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05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Fungsi dapat memanggil satu sama lain, yang jelas kita harus tau:</a:t>
            </a:r>
            <a:endParaRPr b="0" lang="en-US" sz="3200" spc="-1" strike="noStrike">
              <a:latin typeface="Arial"/>
            </a:endParaRPr>
          </a:p>
          <a:p>
            <a:pPr lvl="1" marL="864000" indent="-324000" algn="just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Apakah dia mengembalikan nilai?</a:t>
            </a:r>
            <a:endParaRPr b="0" lang="en-US" sz="2800" spc="-1" strike="noStrike">
              <a:latin typeface="Arial"/>
            </a:endParaRPr>
          </a:p>
          <a:p>
            <a:pPr lvl="1" marL="864000" indent="-324000" algn="just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Apakah dia butuh argumen?</a:t>
            </a:r>
            <a:endParaRPr b="0" lang="en-US" sz="2800" spc="-1" strike="noStrike">
              <a:latin typeface="Arial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Variabel yang dipunyai tiap fungsi bersifat lokal, jadi tidak masalah kalau ada yang sama dengan fungsi lain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Latihan 1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07" name="TextShape 2"/>
          <p:cNvSpPr txBox="1"/>
          <p:nvPr/>
        </p:nvSpPr>
        <p:spPr>
          <a:xfrm>
            <a:off x="504000" y="1769040"/>
            <a:ext cx="9071640" cy="5271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 fontScale="91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A = [10,9,8,7,6,5,4,3,2,1]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Buatlah Fungsi Pencari Bilangan Ganjil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Gunakan FOR, IF dan Modulus (%)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Fungsi tidak perlu ada argumen maupun pengembalian nilai</a:t>
            </a:r>
            <a:endParaRPr b="0" lang="en-US" sz="3200" spc="-1" strike="noStrike">
              <a:latin typeface="Arial"/>
            </a:endParaRPr>
          </a:p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latin typeface="Arial"/>
              </a:rPr>
              <a:t>Angka 9 : Ganjil</a:t>
            </a:r>
            <a:endParaRPr b="0" lang="en-US" sz="2600" spc="-1" strike="noStrike">
              <a:latin typeface="Arial"/>
            </a:endParaRPr>
          </a:p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latin typeface="Arial"/>
              </a:rPr>
              <a:t>Angka 7 : Ganjil</a:t>
            </a:r>
            <a:endParaRPr b="0" lang="en-US" sz="2600" spc="-1" strike="noStrike">
              <a:latin typeface="Arial"/>
            </a:endParaRPr>
          </a:p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latin typeface="Arial"/>
              </a:rPr>
              <a:t>Angka 5 : Ganjil</a:t>
            </a:r>
            <a:endParaRPr b="0" lang="en-US" sz="2600" spc="-1" strike="noStrike">
              <a:latin typeface="Arial"/>
            </a:endParaRPr>
          </a:p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latin typeface="Arial"/>
              </a:rPr>
              <a:t>Angka 3 : Ganjil</a:t>
            </a:r>
            <a:endParaRPr b="0" lang="en-US" sz="2600" spc="-1" strike="noStrike">
              <a:latin typeface="Arial"/>
            </a:endParaRPr>
          </a:p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latin typeface="Arial"/>
              </a:rPr>
              <a:t>Angka 1 : Ganjil</a:t>
            </a:r>
            <a:endParaRPr b="0" lang="en-US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Latihan 2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 fontScale="83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A = [5,6,4,6,7,7,5,3,4,5,6]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Buatlah Fungsi dengan Argumen untuk melakukan penjumlahan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Fungsi tidak boleh melakukan pengembalian nilai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Gunakan FOR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A harus dilempar ke fungsi, tidak boleh ada di dalam fungsi</a:t>
            </a:r>
            <a:endParaRPr b="0" lang="en-US" sz="3200" spc="-1" strike="noStrike">
              <a:latin typeface="Arial"/>
            </a:endParaRPr>
          </a:p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latin typeface="Arial"/>
              </a:rPr>
              <a:t>Jumlah : 58</a:t>
            </a:r>
            <a:endParaRPr b="0" lang="en-US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5" dur="indefinite" restart="never" nodeType="tmRoot">
          <p:childTnLst>
            <p:seq>
              <p:cTn id="2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Latihan 3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11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Buatlah Fungsi dengan Return yang di mana: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Jika input </a:t>
            </a:r>
            <a:r>
              <a:rPr b="1" lang="en-US" sz="3200" spc="-1" strike="noStrike">
                <a:latin typeface="Arial"/>
              </a:rPr>
              <a:t>ayam -&gt; digoreng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3200" spc="-1" strike="noStrike">
                <a:latin typeface="Arial"/>
              </a:rPr>
              <a:t>Selain ayam -&gt; dibakar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Gunakan Argumen, lalu proses dengan IF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Hasil dari IF dikembalikan lalu print</a:t>
            </a:r>
            <a:endParaRPr b="0" lang="en-US" sz="3200" spc="-1" strike="noStrike">
              <a:latin typeface="Arial"/>
            </a:endParaRPr>
          </a:p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latin typeface="Arial"/>
              </a:rPr>
              <a:t>Lauk </a:t>
            </a:r>
            <a:r>
              <a:rPr b="1" lang="en-US" sz="2600" spc="-1" strike="noStrike">
                <a:latin typeface="Arial"/>
              </a:rPr>
              <a:t>ikan</a:t>
            </a:r>
            <a:r>
              <a:rPr b="0" lang="en-US" sz="2600" spc="-1" strike="noStrike">
                <a:latin typeface="Arial"/>
              </a:rPr>
              <a:t> </a:t>
            </a:r>
            <a:r>
              <a:rPr b="0" i="1" lang="en-US" sz="2600" spc="-1" strike="noStrike">
                <a:latin typeface="Arial"/>
              </a:rPr>
              <a:t>dibakar </a:t>
            </a:r>
            <a:r>
              <a:rPr b="0" lang="en-US" sz="2600" spc="-1" strike="noStrike">
                <a:latin typeface="Arial"/>
              </a:rPr>
              <a:t>(ikan : Input, dibakar : Hasil)</a:t>
            </a:r>
            <a:endParaRPr b="0" lang="en-US" sz="2600" spc="-1" strike="noStrike">
              <a:latin typeface="Arial"/>
            </a:endParaRPr>
          </a:p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latin typeface="Arial"/>
              </a:rPr>
              <a:t>Lauk </a:t>
            </a:r>
            <a:r>
              <a:rPr b="1" lang="en-US" sz="2600" spc="-1" strike="noStrike">
                <a:latin typeface="Arial"/>
              </a:rPr>
              <a:t>ayam</a:t>
            </a:r>
            <a:r>
              <a:rPr b="0" lang="en-US" sz="2600" spc="-1" strike="noStrike">
                <a:latin typeface="Arial"/>
              </a:rPr>
              <a:t> </a:t>
            </a:r>
            <a:r>
              <a:rPr b="0" i="1" lang="en-US" sz="2600" spc="-1" strike="noStrike">
                <a:latin typeface="Arial"/>
              </a:rPr>
              <a:t>digoreng</a:t>
            </a:r>
            <a:r>
              <a:rPr b="0" lang="en-US" sz="2600" spc="-1" strike="noStrike">
                <a:latin typeface="Arial"/>
              </a:rPr>
              <a:t> (ayam : Input, digoreng : Hasil)</a:t>
            </a:r>
            <a:endParaRPr b="0" lang="en-US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7" dur="indefinite" restart="never" nodeType="tmRoot">
          <p:childTnLst>
            <p:seq>
              <p:cTn id="2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Tugas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13" name="TextShape 2"/>
          <p:cNvSpPr txBox="1"/>
          <p:nvPr/>
        </p:nvSpPr>
        <p:spPr>
          <a:xfrm>
            <a:off x="504000" y="1769040"/>
            <a:ext cx="9071640" cy="5454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Buatlah Penghitung Jumlah Uang dengan Fungsi. 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Gunakan Dua Fungsi Saja (Fungsi Main, dan Fungsi Penghitung)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Cara Kerja Fungsi: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Jika Kita Input Rp 155.700, maka: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Rp 100.000 1 Lembar</a:t>
            </a:r>
            <a:endParaRPr b="0" lang="en-US" sz="24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Rp 50.000 1 Lembar</a:t>
            </a:r>
            <a:endParaRPr b="0" lang="en-US" sz="24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Rp 5.000 1 Lembar</a:t>
            </a:r>
            <a:endParaRPr b="0" lang="en-US" sz="24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Rp 500 1 Keping</a:t>
            </a:r>
            <a:endParaRPr b="0" lang="en-US" sz="24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Rp 200 1 Keping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14" name="TextShape 3"/>
          <p:cNvSpPr txBox="1"/>
          <p:nvPr/>
        </p:nvSpPr>
        <p:spPr>
          <a:xfrm>
            <a:off x="4937760" y="5852160"/>
            <a:ext cx="4663440" cy="1279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800" spc="-1" strike="noStrike">
                <a:latin typeface="Arial"/>
              </a:rPr>
              <a:t>Gunakan Modulus (%)</a:t>
            </a:r>
            <a:endParaRPr b="0" lang="en-US" sz="2800" spc="-1" strike="noStrike">
              <a:latin typeface="Arial"/>
            </a:endParaRPr>
          </a:p>
          <a:p>
            <a:r>
              <a:rPr b="0" lang="en-US" sz="2800" spc="-1" strike="noStrike">
                <a:latin typeface="Arial"/>
              </a:rPr>
              <a:t>- Fungsi Main hanya untuk Input saja</a:t>
            </a: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9" dur="indefinite" restart="never" nodeType="tmRoot">
          <p:childTnLst>
            <p:seq>
              <p:cTn id="3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Fungsi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5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Fungsi di sini adalah pengelompokan beberapa baris kode menjadi sebuah satu buah kelompok yang nantinya mempunyai tugas tertentu.</a:t>
            </a:r>
            <a:endParaRPr b="0" lang="en-US" sz="3200" spc="-1" strike="noStrike">
              <a:latin typeface="Arial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Kita dapat melempar argumen ke fungsi</a:t>
            </a:r>
            <a:endParaRPr b="0" lang="en-US" sz="3200" spc="-1" strike="noStrike">
              <a:latin typeface="Arial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Fungsi juga dapat mengembalikan hasil dari argumen tersebut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Kata Kunci Fungsi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Di Python, </a:t>
            </a:r>
            <a:r>
              <a:rPr b="0" lang="en-US" sz="3200" spc="-1" strike="noStrike">
                <a:latin typeface="Arial"/>
              </a:rPr>
              <a:t>Fungsi </a:t>
            </a:r>
            <a:r>
              <a:rPr b="0" lang="en-US" sz="3200" spc="-1" strike="noStrike">
                <a:latin typeface="Arial"/>
              </a:rPr>
              <a:t>didefinisikan </a:t>
            </a:r>
            <a:r>
              <a:rPr b="0" lang="en-US" sz="3200" spc="-1" strike="noStrike">
                <a:latin typeface="Arial"/>
              </a:rPr>
              <a:t>dengan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def: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perintah1</a:t>
            </a:r>
            <a:endParaRPr b="0" lang="en-US" sz="2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perintah2</a:t>
            </a:r>
            <a:endParaRPr b="0" lang="en-US" sz="2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perintah3</a:t>
            </a:r>
            <a:endParaRPr b="0" lang="en-US" sz="28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Di sini </a:t>
            </a:r>
            <a:r>
              <a:rPr b="0" lang="en-US" sz="3200" spc="-1" strike="noStrike">
                <a:latin typeface="Arial"/>
              </a:rPr>
              <a:t>indentasi </a:t>
            </a:r>
            <a:r>
              <a:rPr b="0" lang="en-US" sz="3200" spc="-1" strike="noStrike">
                <a:latin typeface="Arial"/>
              </a:rPr>
              <a:t>sangat </a:t>
            </a:r>
            <a:r>
              <a:rPr b="0" lang="en-US" sz="3200" spc="-1" strike="noStrike">
                <a:latin typeface="Arial"/>
              </a:rPr>
              <a:t>mempengaru</a:t>
            </a:r>
            <a:r>
              <a:rPr b="0" lang="en-US" sz="3200" spc="-1" strike="noStrike">
                <a:latin typeface="Arial"/>
              </a:rPr>
              <a:t>hi kode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Contoh Fungsi Simpel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r>
              <a:rPr b="1" lang="en-US" sz="48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def </a:t>
            </a:r>
            <a:r>
              <a:rPr b="1" lang="en-US" sz="48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simpel(</a:t>
            </a:r>
            <a:r>
              <a:rPr b="1" lang="en-US" sz="48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):</a:t>
            </a:r>
            <a:br/>
            <a:r>
              <a:rPr b="1" lang="en-US" sz="48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    </a:t>
            </a:r>
            <a:r>
              <a:rPr b="1" lang="en-US" sz="48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print("</a:t>
            </a:r>
            <a:r>
              <a:rPr b="1" lang="en-US" sz="48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Hello </a:t>
            </a:r>
            <a:r>
              <a:rPr b="1" lang="en-US" sz="48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World")</a:t>
            </a:r>
            <a:endParaRPr b="0" lang="en-US" sz="4800" spc="-1" strike="noStrike">
              <a:latin typeface="Arial"/>
            </a:endParaRPr>
          </a:p>
          <a:p>
            <a:endParaRPr b="0" lang="en-US" sz="48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  <a:ea typeface="DejaVu Sans Mono"/>
              </a:rPr>
              <a:t>Ketika di run,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  <a:ea typeface="DejaVu Sans Mono"/>
              </a:rPr>
              <a:t>tidak akan muncul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  <a:ea typeface="DejaVu Sans Mono"/>
              </a:rPr>
              <a:t>apa-apa. </a:t>
            </a:r>
            <a:endParaRPr b="0" lang="en-US" sz="24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  <a:ea typeface="DejaVu Sans Mono"/>
              </a:rPr>
              <a:t>Karena fungsi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  <a:ea typeface="DejaVu Sans Mono"/>
              </a:rPr>
              <a:t>harus dipanggil</a:t>
            </a:r>
            <a:endParaRPr b="0" lang="en-US" sz="24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  <a:ea typeface="DejaVu Sans Mono"/>
              </a:rPr>
              <a:t>Untuk memanggil,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  <a:ea typeface="DejaVu Sans Mono"/>
              </a:rPr>
              <a:t>kita hanya perlu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  <a:ea typeface="DejaVu Sans Mono"/>
              </a:rPr>
              <a:t>mengetik simpel()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Contoh Fungsi dengan Return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Fungsi dapat mengembalikan nilai, atau tidak sama sekali, gunakan perintah </a:t>
            </a:r>
            <a:r>
              <a:rPr b="1" lang="en-US" sz="3200" spc="-1" strike="noStrike">
                <a:latin typeface="Arial"/>
              </a:rPr>
              <a:t>return</a:t>
            </a:r>
            <a:r>
              <a:rPr b="0" lang="en-US" sz="3200" spc="-1" strike="noStrike">
                <a:latin typeface="Arial"/>
              </a:rPr>
              <a:t> untuk mengembalikan nilai.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Return bisa mengembalikan: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Variabel</a:t>
            </a:r>
            <a:r>
              <a:rPr b="0" lang="en-US" sz="2800" spc="-1" strike="noStrike">
                <a:latin typeface="Arial"/>
              </a:rPr>
              <a:t>	</a:t>
            </a:r>
            <a:r>
              <a:rPr b="0" lang="en-US" sz="2800" spc="-1" strike="noStrike">
                <a:latin typeface="Arial"/>
              </a:rPr>
              <a:t>(return a)</a:t>
            </a:r>
            <a:endParaRPr b="0" lang="en-US" sz="2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Kalkulasi</a:t>
            </a:r>
            <a:r>
              <a:rPr b="0" lang="en-US" sz="2800" spc="-1" strike="noStrike">
                <a:latin typeface="Arial"/>
              </a:rPr>
              <a:t>	</a:t>
            </a:r>
            <a:r>
              <a:rPr b="0" lang="en-US" sz="2800" spc="-1" strike="noStrike">
                <a:latin typeface="Arial"/>
              </a:rPr>
              <a:t>(return a+b)</a:t>
            </a: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Contoh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 fontScale="93000"/>
          </a:bodyPr>
          <a:p>
            <a:r>
              <a:rPr b="1" lang="en-US" sz="44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def kotak():</a:t>
            </a:r>
            <a:br/>
            <a:r>
              <a:rPr b="1" lang="en-US" sz="44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    a = 5</a:t>
            </a:r>
            <a:br/>
            <a:r>
              <a:rPr b="1" lang="en-US" sz="44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    b = 10</a:t>
            </a:r>
            <a:br/>
            <a:r>
              <a:rPr b="1" lang="en-US" sz="44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    hasil = a + b</a:t>
            </a:r>
            <a:br/>
            <a:r>
              <a:rPr b="1" lang="en-US" sz="44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    return hasil</a:t>
            </a:r>
            <a:br/>
            <a:br/>
            <a:r>
              <a:rPr b="1" lang="en-US" sz="44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print(kotak())</a:t>
            </a:r>
            <a:endParaRPr b="0" lang="en-US" sz="4400" spc="-1" strike="noStrike">
              <a:latin typeface="Arial"/>
            </a:endParaRPr>
          </a:p>
          <a:p>
            <a:endParaRPr b="0" lang="en-US" sz="4400" spc="-1" strike="noStrike">
              <a:latin typeface="Arial"/>
            </a:endParaRPr>
          </a:p>
        </p:txBody>
      </p:sp>
      <p:sp>
        <p:nvSpPr>
          <p:cNvPr id="94" name="TextShape 3"/>
          <p:cNvSpPr txBox="1"/>
          <p:nvPr/>
        </p:nvSpPr>
        <p:spPr>
          <a:xfrm>
            <a:off x="548640" y="6217920"/>
            <a:ext cx="8686800" cy="883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800" spc="-1" strike="noStrike">
                <a:latin typeface="Arial"/>
              </a:rPr>
              <a:t>Fungsi mengembalikan nilai dalam bentuk variabel, jadi print harus digunakan</a:t>
            </a: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Contoh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r>
              <a:rPr b="1" lang="en-US" sz="44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def kotak():</a:t>
            </a:r>
            <a:br/>
            <a:r>
              <a:rPr b="1" lang="en-US" sz="44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    a = 5</a:t>
            </a:r>
            <a:br/>
            <a:r>
              <a:rPr b="1" lang="en-US" sz="44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    b = 10</a:t>
            </a:r>
            <a:br/>
            <a:r>
              <a:rPr b="1" lang="en-US" sz="44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    return a + b</a:t>
            </a:r>
            <a:br/>
            <a:br/>
            <a:r>
              <a:rPr b="1" lang="en-US" sz="44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print(kotak())</a:t>
            </a:r>
            <a:endParaRPr b="0" lang="en-US" sz="4400" spc="-1" strike="noStrike">
              <a:latin typeface="Arial"/>
            </a:endParaRPr>
          </a:p>
          <a:p>
            <a:endParaRPr b="0" lang="en-US" sz="4400" spc="-1" strike="noStrike">
              <a:latin typeface="Arial"/>
            </a:endParaRPr>
          </a:p>
        </p:txBody>
      </p:sp>
      <p:sp>
        <p:nvSpPr>
          <p:cNvPr id="97" name="TextShape 3"/>
          <p:cNvSpPr txBox="1"/>
          <p:nvPr/>
        </p:nvSpPr>
        <p:spPr>
          <a:xfrm>
            <a:off x="548640" y="6217920"/>
            <a:ext cx="8686800" cy="883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800" spc="-1" strike="noStrike">
                <a:latin typeface="Arial"/>
              </a:rPr>
              <a:t>Hal seperti ini diizinkan oleh Python untuk dilakukan. Gunakan print, atau simpan ke variabel lain</a:t>
            </a: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Fungsi dengan Argumen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504000" y="1769040"/>
            <a:ext cx="9071640" cy="5363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r>
              <a:rPr b="1" lang="en-US" sz="44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def fungsiku(a,b):</a:t>
            </a:r>
            <a:br/>
            <a:r>
              <a:rPr b="1" lang="en-US" sz="44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    luas = a * b</a:t>
            </a:r>
            <a:br/>
            <a:r>
              <a:rPr b="1" lang="en-US" sz="44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    print(luas)</a:t>
            </a:r>
            <a:br/>
            <a:br/>
            <a:r>
              <a:rPr b="1" lang="en-US" sz="4400" spc="-1" strike="noStrike">
                <a:solidFill>
                  <a:srgbClr val="000000"/>
                </a:solidFill>
                <a:latin typeface="DejaVu Sans Mono"/>
                <a:ea typeface="DejaVu Sans Mono"/>
              </a:rPr>
              <a:t>fungsiku(10,10)</a:t>
            </a:r>
            <a:endParaRPr b="0" lang="en-US" sz="4400" spc="-1" strike="noStrike">
              <a:latin typeface="Arial"/>
            </a:endParaRPr>
          </a:p>
          <a:p>
            <a:endParaRPr b="0" lang="en-US" sz="44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DejaVu Sans Mono"/>
              </a:rPr>
              <a:t>Fungsi mendefinisikan argumen melalui tanda kurungnya</a:t>
            </a: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Fungsi Main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Fungsi Main adalah fungsi kepala, ketika kita membuat program harus ada awal eksekutornya</a:t>
            </a:r>
            <a:endParaRPr b="0" lang="en-US" sz="3200" spc="-1" strike="noStrike">
              <a:latin typeface="Arial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Fungsi Main adalah funsi yang paling pertama dieksekusi, baru nanti fungsi main akan memanggil fungsi yang lain</a:t>
            </a:r>
            <a:endParaRPr b="0" lang="en-US" sz="3200" spc="-1" strike="noStrike">
              <a:latin typeface="Arial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Setiap bahasa pemrograman pasti memerlukan fungsi main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Application>LibreOffice/6.1.3.2$Linux_X86_64 LibreOffice_project/10$Build-2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2018-12-05T16:49:35Z</dcterms:created>
  <dc:creator/>
  <dc:description/>
  <dc:language>en-US</dc:language>
  <cp:lastModifiedBy/>
  <dcterms:modified xsi:type="dcterms:W3CDTF">2018-12-05T17:59:21Z</dcterms:modified>
  <cp:revision>22</cp:revision>
  <dc:subject/>
  <dc:title>Blueprint Plans</dc:title>
</cp:coreProperties>
</file>